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92" r:id="rId2"/>
    <p:sldId id="327" r:id="rId3"/>
    <p:sldId id="293" r:id="rId4"/>
    <p:sldId id="294" r:id="rId5"/>
    <p:sldId id="295" r:id="rId6"/>
    <p:sldId id="300" r:id="rId7"/>
    <p:sldId id="304" r:id="rId8"/>
    <p:sldId id="305" r:id="rId9"/>
    <p:sldId id="306" r:id="rId10"/>
    <p:sldId id="316" r:id="rId11"/>
    <p:sldId id="307" r:id="rId12"/>
    <p:sldId id="310" r:id="rId13"/>
    <p:sldId id="311" r:id="rId14"/>
    <p:sldId id="312" r:id="rId15"/>
    <p:sldId id="308" r:id="rId16"/>
    <p:sldId id="313" r:id="rId17"/>
    <p:sldId id="314" r:id="rId18"/>
    <p:sldId id="317" r:id="rId19"/>
    <p:sldId id="318" r:id="rId20"/>
    <p:sldId id="322" r:id="rId21"/>
    <p:sldId id="329" r:id="rId22"/>
    <p:sldId id="330" r:id="rId23"/>
    <p:sldId id="288" r:id="rId24"/>
    <p:sldId id="289" r:id="rId25"/>
    <p:sldId id="29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841-E51A-4291-9933-E9057101BF1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99EB-5B23-4C84-A831-4CEBE01C4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841-E51A-4291-9933-E9057101BF1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99EB-5B23-4C84-A831-4CEBE01C4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841-E51A-4291-9933-E9057101BF1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99EB-5B23-4C84-A831-4CEBE01C4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841-E51A-4291-9933-E9057101BF1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99EB-5B23-4C84-A831-4CEBE01C4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841-E51A-4291-9933-E9057101BF1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99EB-5B23-4C84-A831-4CEBE01C4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841-E51A-4291-9933-E9057101BF1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99EB-5B23-4C84-A831-4CEBE01C4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841-E51A-4291-9933-E9057101BF1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99EB-5B23-4C84-A831-4CEBE01C4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841-E51A-4291-9933-E9057101BF1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99EB-5B23-4C84-A831-4CEBE01C4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841-E51A-4291-9933-E9057101BF1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99EB-5B23-4C84-A831-4CEBE01C4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841-E51A-4291-9933-E9057101BF1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99EB-5B23-4C84-A831-4CEBE01C4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A841-E51A-4291-9933-E9057101BF1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99EB-5B23-4C84-A831-4CEBE01C4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A841-E51A-4291-9933-E9057101BF1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99EB-5B23-4C84-A831-4CEBE01C4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24500"/>
            <a:ext cx="12192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03413-ECE2-EA87-DD42-3AF7C7B0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1998"/>
            <a:ext cx="12192000" cy="1143000"/>
          </a:xfrm>
        </p:spPr>
        <p:txBody>
          <a:bodyPr>
            <a:noAutofit/>
          </a:bodyPr>
          <a:lstStyle/>
          <a:p>
            <a:r>
              <a:rPr lang="en-US" sz="2800" b="1" dirty="0"/>
              <a:t>ASSESSING THE EFFECT OF FLOODING ALONG THE RIVERINE COMMUNITIES IN NUMAN, ADAMAWA STATE, NIGERIA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4FFDE-3C7C-90B3-AA6F-64D3AA3C1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7393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Qudus Taiwo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dirty="0"/>
              <a:t>National Centre for Remote Sensing Nigeria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2192000" cy="131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10744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32" y="1189722"/>
            <a:ext cx="8660675" cy="4945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19862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101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03703" y="6165675"/>
            <a:ext cx="1035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RECENT NIGERIASAT-2 SATELLITE IMAGE OF THE STUDY AREA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9233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48F9DE-26E9-3EB6-1356-9AA84ABE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834" y="1280160"/>
            <a:ext cx="6426171" cy="47828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6943" y="6074229"/>
            <a:ext cx="9646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NIGERIASAT-2 IMAGE IN 3D BEFORE THE FLOOD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19862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101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3728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136FBB-42B7-0D2A-8849-69954CC44A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764" y="862149"/>
            <a:ext cx="11194472" cy="517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61"/>
            <a:ext cx="12192000" cy="88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84728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35670" y="5982790"/>
            <a:ext cx="9646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MAP SHOWING 1.1KM BUFFER DISTANCE WITHIN STUDY AREA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0016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4B528C-6183-D4F6-BEFB-E40F5A84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490" y="825340"/>
            <a:ext cx="11305309" cy="541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61"/>
            <a:ext cx="12192000" cy="88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84728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535670" y="5982790"/>
            <a:ext cx="9646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MAP SHOWING 2.2KM BUFFER DISTANCE WITHIN STUDY AREA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5770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B2DAD2-039D-3EB2-70EA-D77DEEE72E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055" y="455656"/>
            <a:ext cx="11263745" cy="59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61"/>
            <a:ext cx="12192000" cy="88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84728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535670" y="5982790"/>
            <a:ext cx="9646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MAP SHOWING 3.3KM BUFFER DISTANCE WITHIN STUDY AREA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9071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2355" y="5534187"/>
            <a:ext cx="11312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NIGERIASAT2 IMAGE SHOWING AREAS COVERED AFTER THE FLOOD 2022 </a:t>
            </a:r>
            <a:endParaRPr lang="en-US" sz="2400" dirty="0"/>
          </a:p>
        </p:txBody>
      </p:sp>
      <p:pic>
        <p:nvPicPr>
          <p:cNvPr id="6" name="Content Placeholder 5" descr="im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649" y="770710"/>
            <a:ext cx="10704414" cy="4702628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61"/>
            <a:ext cx="12192000" cy="88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84728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8983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CA9FF-4792-E722-780E-A53781191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A1BA0-E4C7-63B0-B2D2-663FA467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055" y="1037339"/>
            <a:ext cx="11263745" cy="532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96037" y="5943600"/>
            <a:ext cx="1063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MAP SHOWING COMPOSITE BUFFER DISTANCE WITHIN STUDY AREA 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61"/>
            <a:ext cx="12192000" cy="88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97791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053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AA39CE-5CD2-349E-1A3B-5C3BE02A8D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45373"/>
              </p:ext>
            </p:extLst>
          </p:nvPr>
        </p:nvGraphicFramePr>
        <p:xfrm>
          <a:off x="738248" y="1201790"/>
          <a:ext cx="10090861" cy="451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1231">
                  <a:extLst>
                    <a:ext uri="{9D8B030D-6E8A-4147-A177-3AD203B41FA5}">
                      <a16:colId xmlns:a16="http://schemas.microsoft.com/office/drawing/2014/main" val="3486649363"/>
                    </a:ext>
                  </a:extLst>
                </a:gridCol>
                <a:gridCol w="5754212">
                  <a:extLst>
                    <a:ext uri="{9D8B030D-6E8A-4147-A177-3AD203B41FA5}">
                      <a16:colId xmlns:a16="http://schemas.microsoft.com/office/drawing/2014/main" val="2082784684"/>
                    </a:ext>
                  </a:extLst>
                </a:gridCol>
                <a:gridCol w="2215418">
                  <a:extLst>
                    <a:ext uri="{9D8B030D-6E8A-4147-A177-3AD203B41FA5}">
                      <a16:colId xmlns:a16="http://schemas.microsoft.com/office/drawing/2014/main" val="2817206568"/>
                    </a:ext>
                  </a:extLst>
                </a:gridCol>
              </a:tblGrid>
              <a:tr h="1506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Buffer Distance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Number of Submerged Households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% of the Total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6264897"/>
                  </a:ext>
                </a:extLst>
              </a:tr>
              <a:tr h="7532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1km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27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29.4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83100909"/>
                  </a:ext>
                </a:extLst>
              </a:tr>
              <a:tr h="753291">
                <a:tc>
                  <a:txBody>
                    <a:bodyPr/>
                    <a:lstStyle/>
                    <a:p>
                      <a:pPr marL="6858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2km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29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31.5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38456167"/>
                  </a:ext>
                </a:extLst>
              </a:tr>
              <a:tr h="753291">
                <a:tc>
                  <a:txBody>
                    <a:bodyPr/>
                    <a:lstStyle/>
                    <a:p>
                      <a:pPr marL="6858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3km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36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39.1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34536085"/>
                  </a:ext>
                </a:extLst>
              </a:tr>
              <a:tr h="753291">
                <a:tc>
                  <a:txBody>
                    <a:bodyPr/>
                    <a:lstStyle/>
                    <a:p>
                      <a:pPr marL="6858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Total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92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100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985984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92331" y="5747662"/>
            <a:ext cx="11038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TABLE SHOWING BUFFER DISTANCE AND VUNERABLE HOUSEHOLDS  </a:t>
            </a: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061"/>
            <a:ext cx="12192000" cy="88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97791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87846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ND USE LAND COVER 1">
            <a:extLst>
              <a:ext uri="{FF2B5EF4-FFF2-40B4-BE49-F238E27FC236}">
                <a16:creationId xmlns:a16="http://schemas.microsoft.com/office/drawing/2014/main" id="{5791E292-38D1-68BA-05D9-28B1AB500D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491" y="809896"/>
            <a:ext cx="11291453" cy="565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61"/>
            <a:ext cx="12192000" cy="88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97791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71275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E9C4159-3CD1-6629-9E3A-EBB60C636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069944"/>
              </p:ext>
            </p:extLst>
          </p:nvPr>
        </p:nvGraphicFramePr>
        <p:xfrm>
          <a:off x="1380311" y="1374467"/>
          <a:ext cx="8963887" cy="3533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4882">
                  <a:extLst>
                    <a:ext uri="{9D8B030D-6E8A-4147-A177-3AD203B41FA5}">
                      <a16:colId xmlns:a16="http://schemas.microsoft.com/office/drawing/2014/main" val="6757048"/>
                    </a:ext>
                  </a:extLst>
                </a:gridCol>
                <a:gridCol w="246081">
                  <a:extLst>
                    <a:ext uri="{9D8B030D-6E8A-4147-A177-3AD203B41FA5}">
                      <a16:colId xmlns:a16="http://schemas.microsoft.com/office/drawing/2014/main" val="2286768808"/>
                    </a:ext>
                  </a:extLst>
                </a:gridCol>
                <a:gridCol w="2160199">
                  <a:extLst>
                    <a:ext uri="{9D8B030D-6E8A-4147-A177-3AD203B41FA5}">
                      <a16:colId xmlns:a16="http://schemas.microsoft.com/office/drawing/2014/main" val="186249651"/>
                    </a:ext>
                  </a:extLst>
                </a:gridCol>
                <a:gridCol w="2188831">
                  <a:extLst>
                    <a:ext uri="{9D8B030D-6E8A-4147-A177-3AD203B41FA5}">
                      <a16:colId xmlns:a16="http://schemas.microsoft.com/office/drawing/2014/main" val="3460913212"/>
                    </a:ext>
                  </a:extLst>
                </a:gridCol>
                <a:gridCol w="2183894">
                  <a:extLst>
                    <a:ext uri="{9D8B030D-6E8A-4147-A177-3AD203B41FA5}">
                      <a16:colId xmlns:a16="http://schemas.microsoft.com/office/drawing/2014/main" val="279681923"/>
                    </a:ext>
                  </a:extLst>
                </a:gridCol>
              </a:tblGrid>
              <a:tr h="4417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Land cover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Area(sqm)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Percentage 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Area(Hc)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5848842"/>
                  </a:ext>
                </a:extLst>
              </a:tr>
              <a:tr h="4417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Water body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233706.00000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3.235341593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323.5341593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8981817"/>
                  </a:ext>
                </a:extLst>
              </a:tr>
              <a:tr h="4417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Farmlands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2021952.00000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27.9911744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2799.11744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1908337"/>
                  </a:ext>
                </a:extLst>
              </a:tr>
              <a:tr h="4417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Thick vegetations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1446991.00000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20.03162164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2003.162164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1873928"/>
                  </a:ext>
                </a:extLst>
              </a:tr>
              <a:tr h="4417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Shrub Land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2511884.00000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34.77361635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3477.361635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0417454"/>
                  </a:ext>
                </a:extLst>
              </a:tr>
              <a:tr h="4417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Bare surface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989951.00000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13.70452468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1370.452468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0339408"/>
                  </a:ext>
                </a:extLst>
              </a:tr>
              <a:tr h="4417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Settlements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19050.00000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0.263721331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26.37213309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0157772"/>
                  </a:ext>
                </a:extLst>
              </a:tr>
              <a:tr h="441701">
                <a:tc gridSpan="2">
                  <a:txBody>
                    <a:bodyPr/>
                    <a:lstStyle/>
                    <a:p>
                      <a:pPr marL="6858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7223534.00000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10,000.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315033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091538" y="4924697"/>
            <a:ext cx="9646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TABLE DERIVED FROM LAND USE/LAND COVER OF THE AREA </a:t>
            </a: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061"/>
            <a:ext cx="12192000" cy="88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97791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7334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81725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539" y="1175657"/>
            <a:ext cx="10910502" cy="454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4BE6B-F476-50E8-B37B-6AA5033AE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735" y="917071"/>
            <a:ext cx="10632642" cy="403682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The result shows areas such as Numan town, </a:t>
            </a:r>
            <a:r>
              <a:rPr lang="en-US" sz="2200" dirty="0" err="1"/>
              <a:t>Dwam</a:t>
            </a:r>
            <a:r>
              <a:rPr lang="en-US" sz="2200" dirty="0"/>
              <a:t>, </a:t>
            </a:r>
            <a:r>
              <a:rPr lang="en-US" sz="2200" dirty="0" err="1"/>
              <a:t>Imburu</a:t>
            </a:r>
            <a:r>
              <a:rPr lang="en-US" sz="2200" dirty="0"/>
              <a:t>, </a:t>
            </a:r>
            <a:r>
              <a:rPr lang="en-US" sz="2200" dirty="0" err="1"/>
              <a:t>Bilachi</a:t>
            </a:r>
            <a:r>
              <a:rPr lang="en-US" sz="2200" dirty="0"/>
              <a:t>, </a:t>
            </a:r>
            <a:r>
              <a:rPr lang="en-US" sz="2200" dirty="0" err="1"/>
              <a:t>Nglang</a:t>
            </a:r>
            <a:r>
              <a:rPr lang="en-US" sz="2200" dirty="0"/>
              <a:t> are highly vulnerable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Elevation of these communities is less than 250m above sea level 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Their proximity to the river is high risk.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Also areas ranging between 150.00m to 200.00m above sea level are less vulnerable to flood hazard.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Most of these places have not been authorized.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 Some settlements are located on waterways.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The main danger is the opening of Lagdo dam at certain periods of the year after heavy rainfall </a:t>
            </a:r>
          </a:p>
          <a:p>
            <a:pPr algn="just">
              <a:lnSpc>
                <a:spcPct val="150000"/>
              </a:lnSpc>
              <a:buNone/>
            </a:pPr>
            <a:endParaRPr lang="en-US" sz="2200" dirty="0"/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endParaRPr lang="en-US" sz="2200" dirty="0"/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endParaRPr lang="en-US" sz="2200" dirty="0"/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endParaRPr lang="en-US" sz="2200" dirty="0"/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/>
              <a:t>While areas that fall on elevation ranging from 350.00m to 800.00m above sea level are less vulnerable to flood d </a:t>
            </a:r>
          </a:p>
          <a:p>
            <a:pPr lvl="1" algn="just">
              <a:lnSpc>
                <a:spcPct val="150000"/>
              </a:lnSpc>
              <a:buNone/>
            </a:pPr>
            <a:endParaRPr lang="en-US" sz="2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061"/>
            <a:ext cx="12192000" cy="88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97791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4968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6834"/>
            <a:ext cx="12192000" cy="5500517"/>
          </a:xfrm>
        </p:spPr>
      </p:pic>
      <p:sp>
        <p:nvSpPr>
          <p:cNvPr id="5" name="Rectangle 4"/>
          <p:cNvSpPr/>
          <p:nvPr/>
        </p:nvSpPr>
        <p:spPr>
          <a:xfrm>
            <a:off x="0" y="5852160"/>
            <a:ext cx="9646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SUBMERGED HOUSES IN NUMAN AFTER THE FLOOD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61"/>
            <a:ext cx="12192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84728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7706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00F323-CF8F-F610-07B2-EAE4898AB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3165"/>
            <a:ext cx="12192000" cy="543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450085" y="0"/>
            <a:ext cx="9646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FLOOD ON GOMBE – YOLA ROAD AFTER THE FLOOD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61"/>
            <a:ext cx="12192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84728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2654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32D16-1E07-ABD8-8F4C-8F33DB18F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08313"/>
            <a:ext cx="10972800" cy="4525963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was initiated with the central aim of making the use of RS and GIS techniques to map out areas that are affected by flooding within Numan area.</a:t>
            </a:r>
          </a:p>
          <a:p>
            <a:pPr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was achieved by generating maps assessing areas affected by flood as well as areas vulnerable to flood within the LGA</a:t>
            </a:r>
          </a:p>
          <a:p>
            <a:pPr algn="just">
              <a:buFont typeface="Wingdings" pitchFamily="2" charset="2"/>
              <a:buChar char="q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result is expected to assist decision makers especially those in charge funds distribution to affected communities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7791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24002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38D31-32BD-DA52-3225-C49C01572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855" y="1037508"/>
            <a:ext cx="10571017" cy="5777350"/>
          </a:xfrm>
        </p:spPr>
        <p:txBody>
          <a:bodyPr>
            <a:normAutofit fontScale="62500" lnSpcReduction="20000"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following can be recommended for a flood free town: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	Increase public awareness by Nigeria Meteorological Agency, National Orientation Agency  and the National Emergency Management Agency to discourage people from settling along flood prone areas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	There is an urgent need to revisit the construction of a receptive dam at the upstream Lagdo Dam by Ministry of Water Resources and the National Hydrological Agency. 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	Remote Sensing Data from National Space Research and Development Agency (NASRDA) for flood disaster related researches should be utilised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	There should be strong synergy amongst  all relevant agencies especially those with research data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	Afforestation  program by Ministry of Environment and North East Zone Arid Project(NEZAP) in the country should also be intensified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97791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1041" y="0"/>
            <a:ext cx="1236304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952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DC8EC-8C1C-2A3A-BA00-0BC6F5D07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904" y="1123418"/>
            <a:ext cx="9601196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000" dirty="0"/>
              <a:t>Thank you for Listening</a:t>
            </a:r>
          </a:p>
        </p:txBody>
      </p:sp>
      <p:pic>
        <p:nvPicPr>
          <p:cNvPr id="4" name="Picture 3" descr="v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9" y="2059128"/>
            <a:ext cx="10006148" cy="4168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97791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18983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81725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0588A-41A7-414C-0472-E3DEA4D99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94" y="989399"/>
            <a:ext cx="11943806" cy="5228531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Flooding is caused by several factors and is invariably preceded by heavy rainfall.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Most  parts of  the  central  states of Nigeria and other adjoining states along the rivers Niger and Benue are often inundated and devastated by these flooding events.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This causes  huge  destruction to  the  rural  and urban  infrastructure (farmlands/crops, roads, buildings, drainages, bridges, power lines, etc) and socio- economic lives of the areas.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Numan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local government, which is the research area, experience yearly discharge of water from Lagdo dam from Cameroon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discharge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continuously endangered the lives and property of the populace due to flood occurrence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Though the state had also faced severe flood disasters in 2000 and 2007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However, 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last few years (2012 - 2022) has proved to be one of the worst period both in  magnitude and frequency National Emergency </a:t>
            </a: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Management Agency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(2022).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3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2766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81725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86AED-2568-4193-AB22-FCC963FB5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075"/>
            <a:ext cx="12192000" cy="58699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3144" y="0"/>
            <a:ext cx="11116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IMAGES OF ANNUAL OCCURRENCES OF FLOODING IN NUMAN NIGERIA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544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55599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B8FA8-B389-FF5E-E569-75E78048A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5" y="877191"/>
            <a:ext cx="10681854" cy="5784867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en-US" sz="6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Occurrence of flood in Nigeria is astronomical</a:t>
            </a:r>
          </a:p>
          <a:p>
            <a:pPr algn="just"/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6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Almost  all states of Nigeria </a:t>
            </a: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 affected</a:t>
            </a:r>
          </a:p>
          <a:p>
            <a:pPr algn="just"/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6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Federal Government NEMA is overwhelmed</a:t>
            </a:r>
          </a:p>
          <a:p>
            <a:pPr algn="just"/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6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Resettlement of the affected communities to </a:t>
            </a:r>
          </a:p>
          <a:p>
            <a:pPr algn="just">
              <a:buNone/>
            </a:pP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6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safer places are daunting</a:t>
            </a:r>
          </a:p>
          <a:p>
            <a:pPr algn="just">
              <a:buNone/>
            </a:pP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6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affected </a:t>
            </a: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communities are filled with anxiety</a:t>
            </a:r>
          </a:p>
          <a:p>
            <a:pPr algn="just"/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Selective </a:t>
            </a:r>
            <a:r>
              <a:rPr lang="en-US" sz="6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disbursements of funds to the flood </a:t>
            </a:r>
          </a:p>
          <a:p>
            <a:pPr algn="just">
              <a:buNone/>
            </a:pPr>
            <a:r>
              <a:rPr lang="en-US" sz="6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6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victims </a:t>
            </a:r>
          </a:p>
          <a:p>
            <a:pPr algn="just">
              <a:buNone/>
            </a:pP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6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Traditional attachment to ancestral homes</a:t>
            </a:r>
          </a:p>
          <a:p>
            <a:pPr algn="just"/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6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NIMET early warnings on likely increase in rainfall </a:t>
            </a:r>
          </a:p>
          <a:p>
            <a:pPr algn="just"/>
            <a:r>
              <a:rPr lang="en-US" sz="6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November was not heeded.</a:t>
            </a:r>
          </a:p>
          <a:p>
            <a:pPr algn="just"/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floodMap202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235" y="770711"/>
            <a:ext cx="6097804" cy="542108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42" y="11432"/>
            <a:ext cx="12169958" cy="86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04503" y="5689149"/>
            <a:ext cx="63485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The Objectives are to use NigeriaSat2 image to identify areas that are  prone to flooding and affected by flooding</a:t>
            </a:r>
          </a:p>
        </p:txBody>
      </p:sp>
    </p:spTree>
    <p:extLst>
      <p:ext uri="{BB962C8B-B14F-4D97-AF65-F5344CB8AC3E}">
        <p14:creationId xmlns:p14="http://schemas.microsoft.com/office/powerpoint/2010/main" val="1551910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20451-1C9C-F56B-4DEA-92372CDB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67" y="1214851"/>
            <a:ext cx="10750737" cy="5760727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Char char="q"/>
            </a:pPr>
            <a:r>
              <a:rPr lang="en-US" sz="1800" dirty="0">
                <a:effectLst/>
                <a:latin typeface="Swis721 BT" pitchFamily="34" charset="0"/>
                <a:ea typeface="Times New Roman" panose="02020603050405020304" pitchFamily="18" charset="0"/>
              </a:rPr>
              <a:t>Numan is located within 9°28′N  and 12°2′E</a:t>
            </a:r>
            <a:endParaRPr lang="en-US" sz="1800" dirty="0">
              <a:latin typeface="Swis721 BT" pitchFamily="34" charset="0"/>
              <a:ea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Char char="q"/>
            </a:pPr>
            <a:endParaRPr lang="en-US" sz="1000" dirty="0">
              <a:effectLst/>
              <a:latin typeface="Swis721 BT" pitchFamily="34" charset="0"/>
              <a:ea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Char char="q"/>
            </a:pPr>
            <a:r>
              <a:rPr lang="en-US" sz="1800" dirty="0">
                <a:effectLst/>
                <a:latin typeface="Swis721 BT" pitchFamily="34" charset="0"/>
                <a:ea typeface="Times New Roman" panose="02020603050405020304" pitchFamily="18" charset="0"/>
              </a:rPr>
              <a:t>It is bordered by Guyuk town to the North, Shelleng to the Northeast, Lamurde to west, Yola south to the south </a:t>
            </a:r>
          </a:p>
          <a:p>
            <a:pPr marL="0" indent="0">
              <a:buFont typeface="Wingdings" pitchFamily="2" charset="2"/>
              <a:buChar char="q"/>
            </a:pPr>
            <a:endParaRPr lang="en-US" sz="1000" dirty="0">
              <a:effectLst/>
              <a:latin typeface="Swis721 BT" pitchFamily="34" charset="0"/>
              <a:ea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Char char="q"/>
            </a:pPr>
            <a:r>
              <a:rPr lang="en-US" sz="1800" dirty="0">
                <a:effectLst/>
                <a:latin typeface="Swis721 BT" pitchFamily="34" charset="0"/>
                <a:ea typeface="Times New Roman" panose="02020603050405020304" pitchFamily="18" charset="0"/>
              </a:rPr>
              <a:t>Numan occupies about 746.38 square kilometers. </a:t>
            </a:r>
          </a:p>
          <a:p>
            <a:pPr marL="0" indent="0">
              <a:buFont typeface="Wingdings" pitchFamily="2" charset="2"/>
              <a:buChar char="q"/>
            </a:pPr>
            <a:endParaRPr lang="en-US" sz="1000" dirty="0">
              <a:effectLst/>
              <a:latin typeface="Swis721 BT" pitchFamily="34" charset="0"/>
              <a:ea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Char char="q"/>
            </a:pPr>
            <a:r>
              <a:rPr lang="en-US" sz="1800" dirty="0">
                <a:effectLst/>
                <a:latin typeface="Swis721 BT" pitchFamily="34" charset="0"/>
                <a:ea typeface="Times New Roman" panose="02020603050405020304" pitchFamily="18" charset="0"/>
              </a:rPr>
              <a:t> Has a total population of about 91,549 people</a:t>
            </a:r>
          </a:p>
          <a:p>
            <a:pPr marL="0" indent="0">
              <a:buFont typeface="Wingdings" pitchFamily="2" charset="2"/>
              <a:buChar char="q"/>
            </a:pPr>
            <a:endParaRPr lang="en-US" sz="1000" dirty="0">
              <a:effectLst/>
              <a:latin typeface="Swis721 BT" pitchFamily="34" charset="0"/>
              <a:ea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800" dirty="0">
                <a:latin typeface="Swis721 BT" pitchFamily="34" charset="0"/>
                <a:ea typeface="Times New Roman" panose="02020603050405020304" pitchFamily="18" charset="0"/>
              </a:rPr>
              <a:t>The mean annual rainfall in this area is 140-160cm annually.</a:t>
            </a:r>
          </a:p>
          <a:p>
            <a:pPr>
              <a:buFont typeface="Wingdings" pitchFamily="2" charset="2"/>
              <a:buChar char="q"/>
            </a:pPr>
            <a:endParaRPr lang="en-US" sz="1000" dirty="0">
              <a:latin typeface="Swis721 BT" pitchFamily="34" charset="0"/>
              <a:ea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800" dirty="0">
                <a:latin typeface="Swis721 BT" pitchFamily="34" charset="0"/>
                <a:ea typeface="Times New Roman" panose="02020603050405020304" pitchFamily="18" charset="0"/>
              </a:rPr>
              <a:t>The average annual Temperature is  23°C</a:t>
            </a:r>
          </a:p>
          <a:p>
            <a:pPr>
              <a:buFont typeface="Wingdings" pitchFamily="2" charset="2"/>
              <a:buChar char="q"/>
            </a:pPr>
            <a:endParaRPr lang="en-US" sz="1000" dirty="0">
              <a:latin typeface="Swis721 BT" pitchFamily="34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800" dirty="0">
                <a:latin typeface="Swis721 BT" pitchFamily="34" charset="0"/>
                <a:ea typeface="Times New Roman" panose="02020603050405020304" pitchFamily="18" charset="0"/>
              </a:rPr>
              <a:t>The vegetation is guinea savanna 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en-US" sz="1000" dirty="0">
              <a:latin typeface="Swis721 BT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1800" dirty="0">
                <a:latin typeface="Swis721 BT" pitchFamily="34" charset="0"/>
                <a:ea typeface="Times New Roman" panose="02020603050405020304" pitchFamily="18" charset="0"/>
              </a:rPr>
              <a:t>Topographically, these areas are mountainous land</a:t>
            </a:r>
            <a:endParaRPr lang="en-US" sz="1800" dirty="0">
              <a:latin typeface="Swis721 BT" pitchFamily="34" charset="0"/>
            </a:endParaRPr>
          </a:p>
          <a:p>
            <a:pPr marL="0" indent="0">
              <a:buNone/>
            </a:pPr>
            <a:endParaRPr lang="en-US" sz="2000" dirty="0">
              <a:latin typeface="Swis721 BT" pitchFamily="34" charset="0"/>
            </a:endParaRPr>
          </a:p>
        </p:txBody>
      </p:sp>
      <p:pic>
        <p:nvPicPr>
          <p:cNvPr id="4" name="Picture 3" descr="yola">
            <a:extLst>
              <a:ext uri="{FF2B5EF4-FFF2-40B4-BE49-F238E27FC236}">
                <a16:creationId xmlns:a16="http://schemas.microsoft.com/office/drawing/2014/main" id="{061ECAE5-987A-49B6-DC6A-5B50587D97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1324" y="2521131"/>
            <a:ext cx="2547259" cy="270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1261F1-905E-A283-609F-8673947268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02034" y="4510989"/>
            <a:ext cx="1845533" cy="161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t-Up Arrow 9"/>
          <p:cNvSpPr/>
          <p:nvPr/>
        </p:nvSpPr>
        <p:spPr>
          <a:xfrm rot="16200000">
            <a:off x="9764485" y="3233058"/>
            <a:ext cx="1293223" cy="146304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101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155599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85842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55599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5B0C21-B004-4092-B65D-352C25E0C3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706167"/>
              </p:ext>
            </p:extLst>
          </p:nvPr>
        </p:nvGraphicFramePr>
        <p:xfrm>
          <a:off x="1" y="976700"/>
          <a:ext cx="12192000" cy="52216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5520">
                  <a:extLst>
                    <a:ext uri="{9D8B030D-6E8A-4147-A177-3AD203B41FA5}">
                      <a16:colId xmlns:a16="http://schemas.microsoft.com/office/drawing/2014/main" val="2220986853"/>
                    </a:ext>
                  </a:extLst>
                </a:gridCol>
                <a:gridCol w="2388643">
                  <a:extLst>
                    <a:ext uri="{9D8B030D-6E8A-4147-A177-3AD203B41FA5}">
                      <a16:colId xmlns:a16="http://schemas.microsoft.com/office/drawing/2014/main" val="86499054"/>
                    </a:ext>
                  </a:extLst>
                </a:gridCol>
                <a:gridCol w="2282774">
                  <a:extLst>
                    <a:ext uri="{9D8B030D-6E8A-4147-A177-3AD203B41FA5}">
                      <a16:colId xmlns:a16="http://schemas.microsoft.com/office/drawing/2014/main" val="2766085241"/>
                    </a:ext>
                  </a:extLst>
                </a:gridCol>
                <a:gridCol w="2440254">
                  <a:extLst>
                    <a:ext uri="{9D8B030D-6E8A-4147-A177-3AD203B41FA5}">
                      <a16:colId xmlns:a16="http://schemas.microsoft.com/office/drawing/2014/main" val="2188014654"/>
                    </a:ext>
                  </a:extLst>
                </a:gridCol>
                <a:gridCol w="2454809">
                  <a:extLst>
                    <a:ext uri="{9D8B030D-6E8A-4147-A177-3AD203B41FA5}">
                      <a16:colId xmlns:a16="http://schemas.microsoft.com/office/drawing/2014/main" val="3105412273"/>
                    </a:ext>
                  </a:extLst>
                </a:gridCol>
              </a:tblGrid>
              <a:tr h="3993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Primary Data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Source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Format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Resolution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Purpose.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extLst>
                  <a:ext uri="{0D108BD9-81ED-4DB2-BD59-A6C34878D82A}">
                    <a16:rowId xmlns:a16="http://schemas.microsoft.com/office/drawing/2014/main" val="3442370336"/>
                  </a:ext>
                </a:extLst>
              </a:tr>
              <a:tr h="3993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G.P.S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N.C.R.S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Garmin GPS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Points Location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extLst>
                  <a:ext uri="{0D108BD9-81ED-4DB2-BD59-A6C34878D82A}">
                    <a16:rowId xmlns:a16="http://schemas.microsoft.com/office/drawing/2014/main" val="3014780327"/>
                  </a:ext>
                </a:extLst>
              </a:tr>
              <a:tr h="3993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Pictures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Digital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Observation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extLst>
                  <a:ext uri="{0D108BD9-81ED-4DB2-BD59-A6C34878D82A}">
                    <a16:rowId xmlns:a16="http://schemas.microsoft.com/office/drawing/2014/main" val="3813189700"/>
                  </a:ext>
                </a:extLst>
              </a:tr>
              <a:tr h="3993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Secondary Data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Source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Format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Resolution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Purpose.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extLst>
                  <a:ext uri="{0D108BD9-81ED-4DB2-BD59-A6C34878D82A}">
                    <a16:rowId xmlns:a16="http://schemas.microsoft.com/office/drawing/2014/main" val="3729947654"/>
                  </a:ext>
                </a:extLst>
              </a:tr>
              <a:tr h="7337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NigeriaSat2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NASRDA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Raster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Land use and Land cover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extLst>
                  <a:ext uri="{0D108BD9-81ED-4DB2-BD59-A6C34878D82A}">
                    <a16:rowId xmlns:a16="http://schemas.microsoft.com/office/drawing/2014/main" val="843390640"/>
                  </a:ext>
                </a:extLst>
              </a:tr>
              <a:tr h="6377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Topographic map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OSGOF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Vector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1:50,000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Digitized for DEM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extLst>
                  <a:ext uri="{0D108BD9-81ED-4DB2-BD59-A6C34878D82A}">
                    <a16:rowId xmlns:a16="http://schemas.microsoft.com/office/drawing/2014/main" val="829063025"/>
                  </a:ext>
                </a:extLst>
              </a:tr>
              <a:tr h="3993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SRTM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NASRDA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Raster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Creating DEM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extLst>
                  <a:ext uri="{0D108BD9-81ED-4DB2-BD59-A6C34878D82A}">
                    <a16:rowId xmlns:a16="http://schemas.microsoft.com/office/drawing/2014/main" val="3613545553"/>
                  </a:ext>
                </a:extLst>
              </a:tr>
              <a:tr h="7987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Settlement Map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NASRDA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Vector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1:50,000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Location of Settlements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extLst>
                  <a:ext uri="{0D108BD9-81ED-4DB2-BD59-A6C34878D82A}">
                    <a16:rowId xmlns:a16="http://schemas.microsoft.com/office/drawing/2014/main" val="2957881591"/>
                  </a:ext>
                </a:extLst>
              </a:tr>
              <a:tr h="9697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Meteorological data and drainage maps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Upper Benue Authority, Yola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Chart and Map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1:50,000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For rainfall and drainage pattern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88" marR="62488" marT="0" marB="0"/>
                </a:tc>
                <a:extLst>
                  <a:ext uri="{0D108BD9-81ED-4DB2-BD59-A6C34878D82A}">
                    <a16:rowId xmlns:a16="http://schemas.microsoft.com/office/drawing/2014/main" val="3964646434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1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1128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238AC-94BE-3E32-70F9-79CA21E56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Hp Scanner</a:t>
            </a:r>
          </a:p>
          <a:p>
            <a:r>
              <a:rPr lang="en-US" dirty="0"/>
              <a:t>A Hp Laptop</a:t>
            </a:r>
          </a:p>
          <a:p>
            <a:r>
              <a:rPr lang="en-US" dirty="0"/>
              <a:t>Hp Desk Jet color Printer</a:t>
            </a:r>
          </a:p>
          <a:p>
            <a:r>
              <a:rPr lang="en-US" dirty="0"/>
              <a:t>Garmin hand held  GPS </a:t>
            </a:r>
          </a:p>
          <a:p>
            <a:r>
              <a:rPr lang="en-US" dirty="0"/>
              <a:t>Digital camera</a:t>
            </a:r>
          </a:p>
          <a:p>
            <a:r>
              <a:rPr lang="en-US" dirty="0"/>
              <a:t>ArcGIS 10.1 </a:t>
            </a:r>
          </a:p>
          <a:p>
            <a:r>
              <a:rPr lang="en-US" dirty="0"/>
              <a:t>ERDAS Imagine 9.2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24500"/>
            <a:ext cx="12192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55599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101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57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904"/>
            <a:ext cx="12191999" cy="5177114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55599"/>
            <a:ext cx="12192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101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4535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1191</TotalTime>
  <Words>954</Words>
  <Application>Microsoft Office PowerPoint</Application>
  <PresentationFormat>Widescreen</PresentationFormat>
  <Paragraphs>187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Swis721 BT</vt:lpstr>
      <vt:lpstr>Times New Roman</vt:lpstr>
      <vt:lpstr>Wingdings</vt:lpstr>
      <vt:lpstr>Office Theme</vt:lpstr>
      <vt:lpstr>ASSESSING THE EFFECT OF FLOODING ALONG THE RIVERINE COMMUNITIES IN NUMAN, ADAMAWA STATE, NIGERIA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mustapha Lawal</dc:creator>
  <cp:lastModifiedBy>STELLA</cp:lastModifiedBy>
  <cp:revision>232</cp:revision>
  <dcterms:created xsi:type="dcterms:W3CDTF">2022-09-09T20:46:03Z</dcterms:created>
  <dcterms:modified xsi:type="dcterms:W3CDTF">2022-10-31T08:22:36Z</dcterms:modified>
</cp:coreProperties>
</file>